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257" r:id="rId2"/>
    <p:sldId id="315" r:id="rId3"/>
    <p:sldId id="282" r:id="rId4"/>
    <p:sldId id="279" r:id="rId5"/>
    <p:sldId id="312" r:id="rId6"/>
    <p:sldId id="313" r:id="rId7"/>
    <p:sldId id="314" r:id="rId8"/>
    <p:sldId id="301" r:id="rId9"/>
    <p:sldId id="304" r:id="rId10"/>
    <p:sldId id="302" r:id="rId11"/>
    <p:sldId id="310" r:id="rId12"/>
    <p:sldId id="309" r:id="rId13"/>
    <p:sldId id="308" r:id="rId14"/>
    <p:sldId id="306" r:id="rId15"/>
    <p:sldId id="303" r:id="rId16"/>
    <p:sldId id="311" r:id="rId17"/>
    <p:sldId id="305" r:id="rId18"/>
    <p:sldId id="307" r:id="rId19"/>
    <p:sldId id="2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2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68" autoAdjust="0"/>
    <p:restoredTop sz="81057" autoAdjust="0"/>
  </p:normalViewPr>
  <p:slideViewPr>
    <p:cSldViewPr>
      <p:cViewPr varScale="1">
        <p:scale>
          <a:sx n="61" d="100"/>
          <a:sy n="61" d="100"/>
        </p:scale>
        <p:origin x="2124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28777-1D93-4BC8-BFE9-2515C53954ED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93891-9CDE-4D95-B497-1AB546F470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07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88F73B-37D5-4A35-8F8E-09539DA5A76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93891-9CDE-4D95-B497-1AB546F470D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72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93891-9CDE-4D95-B497-1AB546F470D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07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93891-9CDE-4D95-B497-1AB546F470D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13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1E243-5ECB-46B9-8C2B-A491BC3389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A7CF76-4D3A-48DE-BC2F-B5C39A5FE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9F07A-EFD4-4375-A05A-A9F4B40E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25B-1B13-4C96-80EC-CFED399F5041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D23A-96C5-42E1-BB31-5EA06FC0B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4285A-6829-4057-A682-9353BA494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028-5489-468D-993D-E3810975D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21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F461A-9A70-4026-BD6B-E6AC6D989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6EF078-7A6B-48A8-A073-729274E8F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6A42-CCE1-4B98-8CF8-F57259542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25B-1B13-4C96-80EC-CFED399F5041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32F7A-C0EA-41D1-A01C-8BA751179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473DE-ACF8-4001-B398-D3C0C027D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028-5489-468D-993D-E3810975D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6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2AD585-EB52-4EBF-9E65-AE326A1DB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111452-6E8B-4ECD-8844-601BC83DB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F8BBC-5D56-4066-AC78-87148691C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25B-1B13-4C96-80EC-CFED399F5041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DC995-011A-44D2-94AC-B9C98DC5C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08681-85D5-44CC-B6C7-B570D8131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028-5489-468D-993D-E3810975D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0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606F5-7DB8-4322-9EBE-0E796C4B1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BA37B-61BA-4B54-9F23-760B0FEA4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95E31-39CD-4CCE-9EFF-B62CFD30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25B-1B13-4C96-80EC-CFED399F5041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AE022-7935-4115-A301-74E113125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956BC-2ABB-48E9-85CA-E56B65B44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028-5489-468D-993D-E3810975D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95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23E78-6916-419C-9528-F1B208951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A7441-517E-4D70-93F1-AC8AE00F7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ABA18-D0D0-4372-8761-130E45B7E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25B-1B13-4C96-80EC-CFED399F5041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8A2A1-BD0D-42EE-A8B3-963AE2F8C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D49EC-0702-4533-B20A-F90239AF7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028-5489-468D-993D-E3810975D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5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A5653-04EF-4E51-8BA5-2FC57CA47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CBF4B-1B68-4554-9932-8B0B92EF34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EEC579-63B2-4A7B-9178-BBE33B747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629E20-6230-4068-B3EF-79B170004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25B-1B13-4C96-80EC-CFED399F5041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3EE81-415A-4A64-AF07-CEC01B017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9B009-A74C-45B3-B2CD-7F63C520E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028-5489-468D-993D-E3810975D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10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791D8-78D5-4EF8-B872-7640D3D38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FAF57-0046-4ABB-B3E9-40FAFDC46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9572A-CE66-4650-A85F-BAEB0946D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0156FB-5D08-4A7A-8A3F-E91BBC1D75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4A18F0-16E9-4C26-BDAA-102D1D683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29966-65BE-426A-9CDA-A1D4C6AD5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25B-1B13-4C96-80EC-CFED399F5041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C8B03-5FB0-4AEA-9819-644E4131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6DCCAF-A9C6-40C0-946F-3944EB67B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028-5489-468D-993D-E3810975D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84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EE046-8E8D-44BB-94D5-5B92FD088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255767-6F75-4C73-8979-BF59E9D0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25B-1B13-4C96-80EC-CFED399F5041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903930-E926-4B68-BB73-C0C7F8ADB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2D934-536A-4CF0-985C-46B51B6D2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028-5489-468D-993D-E3810975D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86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85A38E-3B17-4C49-99FA-BF61D988C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25B-1B13-4C96-80EC-CFED399F5041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C0B84-E44C-4E3B-8162-DBA2BA299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0072C-B18E-4F69-A9DD-688072B77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028-5489-468D-993D-E3810975D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83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DC7AA-5E3C-439E-9B73-34E76AD9C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62E5A-33C1-40A7-A55F-D6C93A01F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A8FC6D-F32C-4912-8FCB-062A8E412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5C7C0A-52A9-4923-A5BC-446363B92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25B-1B13-4C96-80EC-CFED399F5041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52BB8-E2A9-4F01-8DE0-AFFF75075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22130-FE5A-41E6-8994-3D120FFD2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028-5489-468D-993D-E3810975D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40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AE911-445B-499A-93ED-408A629A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BFD93A-CDCC-4A83-B4FD-C03A58FC8D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357B6F-F9CE-47FC-A5DA-F4C4C5D880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9153FB-915E-42AB-A497-C20B59029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25B-1B13-4C96-80EC-CFED399F5041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EC0087-838C-44E7-A139-0AFDCCFA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77D4F-5BEB-4867-A949-9587F85C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028-5489-468D-993D-E3810975D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12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FC61BF-5DB7-4ED2-A09A-7FBE9F39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72A88-203F-47BE-A262-1C9CEB89F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CE9B0-705B-432C-9166-D268948F1E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B425B-1B13-4C96-80EC-CFED399F5041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0A073-FEA3-426F-A308-9D8A2B99B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0A73C-F0D4-4B31-8B21-0498B33A9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04028-5489-468D-993D-E3810975D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3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d29kzjclV0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fybREErgyM?start=5&amp;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udOjq7lNGk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oflofrc.firstinflorida.org/" TargetMode="External"/><Relationship Id="rId2" Type="http://schemas.openxmlformats.org/officeDocument/2006/relationships/hyperlink" Target="https://www.orlandofrc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allahasseefrc.or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152400" y="149241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Garamond" pitchFamily="18" charset="0"/>
              </a:rPr>
              <a:t>JBU Activity</a:t>
            </a:r>
          </a:p>
        </p:txBody>
      </p:sp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1215452" y="695722"/>
            <a:ext cx="976109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atin typeface="Garamond" pitchFamily="18" charset="0"/>
              </a:rPr>
              <a:t>Chapter Robotics: 101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6D859C-95FC-0A9B-840F-DF9CB651E6A4}"/>
              </a:ext>
            </a:extLst>
          </p:cNvPr>
          <p:cNvSpPr txBox="1"/>
          <p:nvPr/>
        </p:nvSpPr>
        <p:spPr>
          <a:xfrm>
            <a:off x="3024352" y="3246961"/>
            <a:ext cx="6111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FA51D4-C4CA-F4EE-BC38-17028F240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927" y="2997511"/>
            <a:ext cx="3976695" cy="3928878"/>
          </a:xfrm>
          <a:prstGeom prst="rect">
            <a:avLst/>
          </a:prstGeom>
        </p:spPr>
      </p:pic>
      <p:pic>
        <p:nvPicPr>
          <p:cNvPr id="8" name="Picture 2" descr="ABOUT FIRST North Carolina - FIRST North Carolina">
            <a:extLst>
              <a:ext uri="{FF2B5EF4-FFF2-40B4-BE49-F238E27FC236}">
                <a16:creationId xmlns:a16="http://schemas.microsoft.com/office/drawing/2014/main" id="{905DF182-2DBE-E583-9185-58F613660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623" y="1939565"/>
            <a:ext cx="7391400" cy="193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8DB034-99F9-46B0-96D6-406826224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85" y="4324638"/>
            <a:ext cx="2296839" cy="24992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0E8567-1615-B6F6-2748-EEE7C457036A}"/>
              </a:ext>
            </a:extLst>
          </p:cNvPr>
          <p:cNvSpPr txBox="1"/>
          <p:nvPr/>
        </p:nvSpPr>
        <p:spPr>
          <a:xfrm>
            <a:off x="2486493" y="4277358"/>
            <a:ext cx="1555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Sign in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DC09A2-8AED-5F86-FC2D-7D36AEA478D3}"/>
              </a:ext>
            </a:extLst>
          </p:cNvPr>
          <p:cNvSpPr txBox="1"/>
          <p:nvPr/>
        </p:nvSpPr>
        <p:spPr>
          <a:xfrm>
            <a:off x="2521542" y="5031931"/>
            <a:ext cx="6115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https://tinyurl.com/msnh49bd</a:t>
            </a:r>
          </a:p>
        </p:txBody>
      </p:sp>
      <p:pic>
        <p:nvPicPr>
          <p:cNvPr id="14" name="Picture 5" descr="DeMolay%20Emblem%20-%20N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43671" y="3555474"/>
            <a:ext cx="236918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8" name="Rectangle 512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5208F6-AFC3-A1EE-D191-F6FB77AD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b="1" dirty="0"/>
              <a:t>Designing and Building Your Robot</a:t>
            </a:r>
          </a:p>
        </p:txBody>
      </p:sp>
      <p:sp>
        <p:nvSpPr>
          <p:cNvPr id="513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3512A6C-342C-02A4-7CE2-0CB63BE0B8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40080" y="2872899"/>
            <a:ext cx="5760720" cy="33206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Understanding the challenge and rules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Brainstorming and sketching designs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Prototyping and testing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Iteration and improvement </a:t>
            </a:r>
          </a:p>
        </p:txBody>
      </p:sp>
      <p:pic>
        <p:nvPicPr>
          <p:cNvPr id="5123" name="Picture 3" descr="robots | design &amp; make">
            <a:extLst>
              <a:ext uri="{FF2B5EF4-FFF2-40B4-BE49-F238E27FC236}">
                <a16:creationId xmlns:a16="http://schemas.microsoft.com/office/drawing/2014/main" id="{FC53F477-8C18-A4C6-5AAD-5D08573FC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9" r="6354"/>
          <a:stretch/>
        </p:blipFill>
        <p:spPr bwMode="auto">
          <a:xfrm>
            <a:off x="6629400" y="10"/>
            <a:ext cx="556107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505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7366B-CFE8-5A93-DC88-709D525CD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About FIRST Robotics Competition (2021)">
            <a:hlinkClick r:id="" action="ppaction://media"/>
            <a:extLst>
              <a:ext uri="{FF2B5EF4-FFF2-40B4-BE49-F238E27FC236}">
                <a16:creationId xmlns:a16="http://schemas.microsoft.com/office/drawing/2014/main" id="{92CE872F-854F-897B-6E13-A52748CEF60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365125"/>
            <a:ext cx="10439400" cy="589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8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CBBC-4EDB-653F-C695-C72A292C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2026 FIRST Robotics Competition REBUILT Presented by Haas Game Animation">
            <a:hlinkClick r:id="" action="ppaction://media"/>
            <a:extLst>
              <a:ext uri="{FF2B5EF4-FFF2-40B4-BE49-F238E27FC236}">
                <a16:creationId xmlns:a16="http://schemas.microsoft.com/office/drawing/2014/main" id="{25E6EA8B-D2BB-ADF9-A422-F74429B0EF4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378263"/>
            <a:ext cx="10591800" cy="598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9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B3E6C-9556-9B53-EF27-72F85F185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5544E-2D64-CC38-7023-AD0458717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2" title="The Robonauts 118 Everybot 2026">
            <a:hlinkClick r:id="" action="ppaction://media"/>
            <a:extLst>
              <a:ext uri="{FF2B5EF4-FFF2-40B4-BE49-F238E27FC236}">
                <a16:creationId xmlns:a16="http://schemas.microsoft.com/office/drawing/2014/main" id="{00447187-8A41-56AC-8224-7F4AD840C14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06669" y="370380"/>
            <a:ext cx="10673310" cy="603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6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D8E92-C26F-866C-51F0-A9FA7B125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2" name="Rectangle 6151">
            <a:extLst>
              <a:ext uri="{FF2B5EF4-FFF2-40B4-BE49-F238E27FC236}">
                <a16:creationId xmlns:a16="http://schemas.microsoft.com/office/drawing/2014/main" id="{7185E0CF-90FC-3744-9557-29BE37BFF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4" name="sketchy line">
            <a:extLst>
              <a:ext uri="{FF2B5EF4-FFF2-40B4-BE49-F238E27FC236}">
                <a16:creationId xmlns:a16="http://schemas.microsoft.com/office/drawing/2014/main" id="{C6F02AE5-994B-857D-2716-48167966B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73B667F2-87DC-13E5-386D-A0D6FA47D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3" r="20443"/>
          <a:stretch/>
        </p:blipFill>
        <p:spPr bwMode="auto">
          <a:xfrm>
            <a:off x="6858000" y="10"/>
            <a:ext cx="540867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0F27BEA3-17EB-D26F-08C4-056C3BED7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CEADB8-0E55-58DD-59CB-A201E4F1C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68" y="3327251"/>
            <a:ext cx="4845668" cy="363425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87B890-2EB2-74AC-2574-DB44156C1B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4" y="121029"/>
            <a:ext cx="4876800" cy="2845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5D79F6-DCD8-6AB6-F657-ED2816B78E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09" y="3345083"/>
            <a:ext cx="3359579" cy="36342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14370EC-9B65-5EF0-160E-0D427B83BAE3}"/>
              </a:ext>
            </a:extLst>
          </p:cNvPr>
          <p:cNvSpPr/>
          <p:nvPr/>
        </p:nvSpPr>
        <p:spPr>
          <a:xfrm>
            <a:off x="2902109" y="3200400"/>
            <a:ext cx="679291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ABEED2-1FE9-ADC6-4EEF-0663834B9EA4}"/>
              </a:ext>
            </a:extLst>
          </p:cNvPr>
          <p:cNvSpPr/>
          <p:nvPr/>
        </p:nvSpPr>
        <p:spPr>
          <a:xfrm>
            <a:off x="-256937" y="3200400"/>
            <a:ext cx="831691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80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2" name="Rectangle 615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614675EF-C978-7509-CC03-237866B32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3" r="20443"/>
          <a:stretch/>
        </p:blipFill>
        <p:spPr bwMode="auto">
          <a:xfrm>
            <a:off x="6858000" y="10"/>
            <a:ext cx="540867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88EEED7-7368-354C-85D0-7AE8881CD0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59570"/>
            <a:ext cx="3237400" cy="2428050"/>
          </a:xfr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A51CA8B-B254-F37E-03AD-C915C5988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20FBD8-1FE7-0A77-362F-5FC10D0F09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0000" y="4364370"/>
            <a:ext cx="2438400" cy="1828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F2B982-123E-BC0A-E580-99AF9864B8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8207"/>
            <a:ext cx="4913800" cy="368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58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A248D-BA54-333A-8929-05B4BCE36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76614D-6D99-0173-D43C-A9D9EB8F9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4"/>
            <a:ext cx="7437967" cy="55784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5AEB0C-1A1A-76BC-95DB-2F69B2C7AF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268663"/>
            <a:ext cx="4176183" cy="313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75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7736B3-A576-B31F-58F5-450F64939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3" name="Rectangle 6162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CE9C7B-AF21-1823-3046-E09D17AEE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Proposed Build Dates</a:t>
            </a:r>
          </a:p>
        </p:txBody>
      </p:sp>
      <p:sp>
        <p:nvSpPr>
          <p:cNvPr id="6164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F99ACEAC-8CD5-260B-E948-A1ED553CD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" r="-4" b="4245"/>
          <a:stretch>
            <a:fillRect/>
          </a:stretch>
        </p:blipFill>
        <p:spPr bwMode="auto">
          <a:xfrm>
            <a:off x="304800" y="1732323"/>
            <a:ext cx="4343400" cy="4918669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7FACD954-E4F7-0FB1-9F37-89BC7EAA6D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905954" y="1943024"/>
            <a:ext cx="6713552" cy="45796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sz="2400" dirty="0"/>
              <a:t> </a:t>
            </a:r>
            <a:r>
              <a:rPr lang="en-US" dirty="0"/>
              <a:t>Feb 8th Intake, Indexer, and </a:t>
            </a:r>
            <a:r>
              <a:rPr lang="en-US" dirty="0" err="1"/>
              <a:t>Jiggler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Manatee (Sunday Feb 8th) *Approved* </a:t>
            </a:r>
            <a:br>
              <a:rPr lang="en-US" sz="2400" dirty="0"/>
            </a:br>
            <a:endParaRPr lang="en-US" sz="2400" dirty="0"/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dirty="0"/>
              <a:t>Feb 14 Valentines day … What’s that .. Would anyone come?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dirty="0"/>
              <a:t>Feb 15  Initiation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endParaRPr lang="en-US" dirty="0"/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dirty="0"/>
              <a:t>Feb 21</a:t>
            </a:r>
            <a:r>
              <a:rPr lang="en-US" baseline="30000" dirty="0"/>
              <a:t>st</a:t>
            </a:r>
            <a:r>
              <a:rPr lang="en-US" dirty="0"/>
              <a:t>  Launcher and Climb Structure Nitram Lodge *confirming*</a:t>
            </a:r>
            <a:br>
              <a:rPr lang="en-US" sz="2400" dirty="0"/>
            </a:br>
            <a:endParaRPr lang="en-US" sz="2400" dirty="0"/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dirty="0"/>
              <a:t>Feb 28-1 Wiring &amp; Programing / Bumper </a:t>
            </a:r>
            <a:br>
              <a:rPr lang="en-US" dirty="0"/>
            </a:br>
            <a:r>
              <a:rPr lang="en-US" dirty="0"/>
              <a:t>A Miami Lodge *pending*</a:t>
            </a:r>
            <a:br>
              <a:rPr lang="en-US" sz="2400" dirty="0"/>
            </a:br>
            <a:endParaRPr lang="en-US" sz="2400" dirty="0"/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dirty="0"/>
              <a:t>March 7th  Bumper / Pit Layout Orlando Area </a:t>
            </a:r>
            <a:br>
              <a:rPr lang="en-US" dirty="0"/>
            </a:br>
            <a:r>
              <a:rPr lang="en-US" dirty="0"/>
              <a:t>TBD (Bahia Shrine Club??) *pending*</a:t>
            </a:r>
            <a:br>
              <a:rPr lang="en-US" sz="2400" dirty="0"/>
            </a:br>
            <a:endParaRPr lang="en-US" sz="2400" dirty="0"/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dirty="0"/>
              <a:t>March 8th (unfinished work) Venice Lodge </a:t>
            </a:r>
            <a:r>
              <a:rPr lang="en-US" sz="2400" dirty="0"/>
              <a:t>*pending*</a:t>
            </a:r>
            <a:br>
              <a:rPr lang="en-US" sz="2400" dirty="0"/>
            </a:br>
            <a:endParaRPr lang="en-US" sz="2400" dirty="0"/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dirty="0"/>
              <a:t>March 14-15 Drive Practice Tampa Science Lab</a:t>
            </a:r>
            <a:endParaRPr kumimoji="0" lang="en-US" altLang="en-US" sz="22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854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82B2FA-BD2F-A9DD-3CBF-E3B8BBE7F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3" name="Rectangle 6162">
            <a:extLst>
              <a:ext uri="{FF2B5EF4-FFF2-40B4-BE49-F238E27FC236}">
                <a16:creationId xmlns:a16="http://schemas.microsoft.com/office/drawing/2014/main" id="{DDFA0284-2991-A096-2409-2C4D74CC2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9FCC86-8DE2-9F57-F126-ABF672F1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Proposed Build Dates</a:t>
            </a:r>
          </a:p>
        </p:txBody>
      </p:sp>
      <p:sp>
        <p:nvSpPr>
          <p:cNvPr id="6164" name="sketch line">
            <a:extLst>
              <a:ext uri="{FF2B5EF4-FFF2-40B4-BE49-F238E27FC236}">
                <a16:creationId xmlns:a16="http://schemas.microsoft.com/office/drawing/2014/main" id="{D1EFAF99-769D-8880-E81D-FFF6C72AF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45E11CA-45AD-45F6-FD34-08096292CC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905954" y="1943024"/>
            <a:ext cx="6713552" cy="45796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fontAlgn="base"/>
            <a:br>
              <a:rPr lang="en-US" sz="2400" b="1" i="1" dirty="0">
                <a:hlinkClick r:id="rId2"/>
              </a:rPr>
            </a:br>
            <a:r>
              <a:rPr lang="en-US" sz="2400" b="1" i="1" dirty="0">
                <a:hlinkClick r:id="rId2"/>
              </a:rPr>
              <a:t>Orlando Regional</a:t>
            </a:r>
            <a:r>
              <a:rPr lang="en-US" sz="2400" b="1" i="1" dirty="0"/>
              <a:t>:</a:t>
            </a:r>
            <a:br>
              <a:rPr lang="en-US" sz="2400" b="1" dirty="0"/>
            </a:br>
            <a:r>
              <a:rPr lang="en-US" sz="2400" b="1" dirty="0"/>
              <a:t>March 19th - 21st   (Setup on 18th)</a:t>
            </a:r>
            <a:br>
              <a:rPr lang="en-US" sz="2400" b="1" dirty="0"/>
            </a:br>
            <a:r>
              <a:rPr lang="en-US" sz="2400" b="1" dirty="0"/>
              <a:t>** Addition Financial Arena at UCF</a:t>
            </a:r>
            <a:br>
              <a:rPr lang="en-US" sz="2400" b="1" dirty="0"/>
            </a:br>
            <a:r>
              <a:rPr lang="en-US" sz="2400" b="1" dirty="0">
                <a:hlinkClick r:id="rId2"/>
              </a:rPr>
              <a:t>https://www.orlandofrc.org/</a:t>
            </a:r>
            <a:endParaRPr lang="en-US" sz="2400" b="1" dirty="0"/>
          </a:p>
          <a:p>
            <a:pPr fontAlgn="base"/>
            <a:r>
              <a:rPr lang="en-US" sz="2400" b="1" i="1" dirty="0"/>
              <a:t>​</a:t>
            </a:r>
            <a:r>
              <a:rPr lang="en-US" sz="2400" b="1" i="1" dirty="0">
                <a:hlinkClick r:id="rId3"/>
              </a:rPr>
              <a:t>South Florida Regional:</a:t>
            </a:r>
            <a:br>
              <a:rPr lang="en-US" sz="2400" b="1" dirty="0"/>
            </a:br>
            <a:r>
              <a:rPr lang="en-US" sz="2400" b="1" dirty="0"/>
              <a:t>April 9th - 11th   (Setup on 8th)</a:t>
            </a:r>
            <a:br>
              <a:rPr lang="en-US" sz="2400" b="1" dirty="0"/>
            </a:br>
            <a:r>
              <a:rPr lang="en-US" sz="2400" b="1" dirty="0"/>
              <a:t>Watsco Center - University of Miami</a:t>
            </a:r>
            <a:br>
              <a:rPr lang="en-US" sz="2400" b="1" dirty="0"/>
            </a:br>
            <a:r>
              <a:rPr lang="en-US" sz="2400" b="1" dirty="0">
                <a:hlinkClick r:id="rId3"/>
              </a:rPr>
              <a:t>https://soflofrc.firstinflorida.org/</a:t>
            </a:r>
            <a:endParaRPr lang="en-US" sz="2400" b="1" dirty="0"/>
          </a:p>
          <a:p>
            <a:pPr marL="0" indent="0" fontAlgn="base">
              <a:buNone/>
            </a:pPr>
            <a:endParaRPr lang="en-US" sz="2400" b="1" dirty="0"/>
          </a:p>
          <a:p>
            <a:pPr marL="0" indent="0" fontAlgn="base">
              <a:buNone/>
            </a:pPr>
            <a:r>
              <a:rPr lang="en-US" sz="2400" b="1" dirty="0"/>
              <a:t>*would like to attend* If funding allows</a:t>
            </a:r>
          </a:p>
          <a:p>
            <a:pPr fontAlgn="base"/>
            <a:r>
              <a:rPr lang="en-US" sz="2400" b="1" i="1" dirty="0">
                <a:hlinkClick r:id="rId4"/>
              </a:rPr>
              <a:t>Tallahassee Regional:</a:t>
            </a:r>
            <a:br>
              <a:rPr lang="en-US" sz="2400" b="1" dirty="0"/>
            </a:br>
            <a:r>
              <a:rPr lang="en-US" sz="2400" b="1" dirty="0"/>
              <a:t>March 14th – March 19th **   (Setup on 15th)</a:t>
            </a:r>
            <a:br>
              <a:rPr lang="en-US" sz="2400" b="1" dirty="0"/>
            </a:br>
            <a:r>
              <a:rPr lang="en-US" sz="2400" b="1" dirty="0"/>
              <a:t>** Alfred Lawson Jr Multipurpose Center**</a:t>
            </a:r>
            <a:br>
              <a:rPr lang="en-US" sz="2400" b="1" dirty="0"/>
            </a:br>
            <a:r>
              <a:rPr lang="en-US" sz="2400" b="1" dirty="0">
                <a:hlinkClick r:id="rId4"/>
              </a:rPr>
              <a:t>https://tallahasseefrc.org/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241F99-EC8A-B7B0-37AD-B718AAC616E3}"/>
              </a:ext>
            </a:extLst>
          </p:cNvPr>
          <p:cNvSpPr txBox="1"/>
          <p:nvPr/>
        </p:nvSpPr>
        <p:spPr>
          <a:xfrm>
            <a:off x="583003" y="2074460"/>
            <a:ext cx="6096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800" b="1" dirty="0"/>
              <a:t>3-4 Nights per competition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Travel with Chapter </a:t>
            </a:r>
            <a:br>
              <a:rPr lang="en-US" sz="2800" b="1" dirty="0"/>
            </a:br>
            <a:r>
              <a:rPr lang="en-US" sz="2800" b="1" dirty="0"/>
              <a:t>or parents</a:t>
            </a:r>
          </a:p>
          <a:p>
            <a:pPr fontAlgn="base"/>
            <a:endParaRPr lang="en-US" sz="2800" b="1" dirty="0"/>
          </a:p>
          <a:p>
            <a:pPr fontAlgn="base"/>
            <a:r>
              <a:rPr lang="en-US" sz="2800" b="1" dirty="0"/>
              <a:t>Just pay for your hotel</a:t>
            </a:r>
            <a:br>
              <a:rPr lang="en-US" sz="2800" b="1" dirty="0"/>
            </a:br>
            <a:r>
              <a:rPr lang="en-US" sz="2800" b="1" dirty="0"/>
              <a:t>and food</a:t>
            </a:r>
          </a:p>
        </p:txBody>
      </p:sp>
    </p:spTree>
    <p:extLst>
      <p:ext uri="{BB962C8B-B14F-4D97-AF65-F5344CB8AC3E}">
        <p14:creationId xmlns:p14="http://schemas.microsoft.com/office/powerpoint/2010/main" val="181515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3B3A83-D08C-49C2-BE98-5FCA76788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600" y="1396289"/>
            <a:ext cx="5006336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Eras Light ITC" pitchFamily="34" charset="0"/>
              </a:rPr>
              <a:t>This concludes our presentation.</a:t>
            </a:r>
            <a:b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Eras Light ITC" pitchFamily="34" charset="0"/>
              </a:rPr>
            </a:br>
            <a:b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Eras Light ITC" pitchFamily="34" charset="0"/>
              </a:rPr>
            </a:br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DeMolay%20Emblem%20-%20New">
            <a:extLst>
              <a:ext uri="{FF2B5EF4-FFF2-40B4-BE49-F238E27FC236}">
                <a16:creationId xmlns:a16="http://schemas.microsoft.com/office/drawing/2014/main" id="{D2CD959D-5B0B-4C3C-85DE-BE7EE4D26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5224" y="286808"/>
            <a:ext cx="3843308" cy="4818592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40A5DF-A75D-4EB9-A173-B9F7CB042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8044" y="2871982"/>
            <a:ext cx="5006336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6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Eras Light ITC" pitchFamily="34" charset="0"/>
              </a:rPr>
              <a:t>Thank you for your attention.</a:t>
            </a:r>
            <a:br>
              <a:rPr lang="en-US" sz="6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Eras Light ITC" pitchFamily="34" charset="0"/>
              </a:rPr>
            </a:br>
            <a:endParaRPr lang="en-US" sz="6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A27802-D209-425A-8AE7-91518F4D8FD6}"/>
              </a:ext>
            </a:extLst>
          </p:cNvPr>
          <p:cNvSpPr txBox="1"/>
          <p:nvPr/>
        </p:nvSpPr>
        <p:spPr>
          <a:xfrm>
            <a:off x="4572000" y="5562600"/>
            <a:ext cx="7087936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1">
              <a:spcBef>
                <a:spcPct val="30000"/>
              </a:spcBef>
            </a:pPr>
            <a:r>
              <a:rPr lang="en-US" sz="1400" dirty="0">
                <a:latin typeface="Eras Light ITC" pitchFamily="34" charset="0"/>
              </a:rPr>
              <a:t>This presentation acknowledges authority and yields allegiance to DeMolay International, of which Frank S. Land was the founder.</a:t>
            </a:r>
          </a:p>
          <a:p>
            <a:pPr marL="114300" lvl="1">
              <a:spcBef>
                <a:spcPct val="30000"/>
              </a:spcBef>
            </a:pPr>
            <a:r>
              <a:rPr lang="en-US" sz="1400" dirty="0">
                <a:latin typeface="Eras Light ITC" pitchFamily="34" charset="0"/>
              </a:rPr>
              <a:t>©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795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y be an image of speaker and text">
            <a:extLst>
              <a:ext uri="{FF2B5EF4-FFF2-40B4-BE49-F238E27FC236}">
                <a16:creationId xmlns:a16="http://schemas.microsoft.com/office/drawing/2014/main" id="{79AA464A-9A9D-14FE-2D6D-604970500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y be an image of text">
            <a:extLst>
              <a:ext uri="{FF2B5EF4-FFF2-40B4-BE49-F238E27FC236}">
                <a16:creationId xmlns:a16="http://schemas.microsoft.com/office/drawing/2014/main" id="{1845C784-8856-DD0F-0BB6-AF92F6024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578" y="3394184"/>
            <a:ext cx="4440621" cy="333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085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76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898062-A880-490C-A715-96776326C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Introductions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70C58-0483-4A7B-92A3-C498A1758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638044"/>
            <a:ext cx="3886200" cy="341562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Name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Chapter</a:t>
            </a:r>
          </a:p>
          <a:p>
            <a:r>
              <a:rPr lang="en-US" sz="2400" dirty="0">
                <a:solidFill>
                  <a:schemeClr val="bg1"/>
                </a:solidFill>
              </a:rPr>
              <a:t>Quick thoughts on STEM</a:t>
            </a:r>
          </a:p>
          <a:p>
            <a:r>
              <a:rPr lang="en-US" sz="2400" dirty="0">
                <a:solidFill>
                  <a:schemeClr val="bg1"/>
                </a:solidFill>
              </a:rPr>
              <a:t>What is your STEM Skill !!!</a:t>
            </a:r>
          </a:p>
        </p:txBody>
      </p:sp>
      <p:pic>
        <p:nvPicPr>
          <p:cNvPr id="1032" name="Picture 8" descr="Image result for introductions">
            <a:extLst>
              <a:ext uri="{FF2B5EF4-FFF2-40B4-BE49-F238E27FC236}">
                <a16:creationId xmlns:a16="http://schemas.microsoft.com/office/drawing/2014/main" id="{9D8DCE4D-6D6D-4848-BECA-B29AD009C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7763" y="1231118"/>
            <a:ext cx="6250769" cy="423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980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92E61E80-0439-C724-8AF6-24CA8CFF5361}"/>
              </a:ext>
            </a:extLst>
          </p:cNvPr>
          <p:cNvSpPr txBox="1">
            <a:spLocks/>
          </p:cNvSpPr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Aft>
                <a:spcPts val="600"/>
              </a:spcAft>
            </a:pPr>
            <a:r>
              <a:rPr lang="en-US" sz="4800" b="1" dirty="0"/>
              <a:t>Benefits of a DeMolay Robotics Team</a:t>
            </a:r>
            <a:endParaRPr lang="en-US" sz="9600" b="1" spc="-5" dirty="0"/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30">
            <a:extLst>
              <a:ext uri="{FF2B5EF4-FFF2-40B4-BE49-F238E27FC236}">
                <a16:creationId xmlns:a16="http://schemas.microsoft.com/office/drawing/2014/main" id="{02131597-F236-16B9-E418-D477B3E8347E}"/>
              </a:ext>
            </a:extLst>
          </p:cNvPr>
          <p:cNvSpPr txBox="1"/>
          <p:nvPr/>
        </p:nvSpPr>
        <p:spPr>
          <a:xfrm>
            <a:off x="640080" y="2872898"/>
            <a:ext cx="6217920" cy="40613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79375" marR="66040" indent="-228600">
              <a:lnSpc>
                <a:spcPct val="9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Promotes teamwork and collaboration</a:t>
            </a:r>
          </a:p>
          <a:p>
            <a:pPr marL="79375" marR="66040" indent="-228600">
              <a:lnSpc>
                <a:spcPct val="9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79375" marR="66040" indent="-228600">
              <a:lnSpc>
                <a:spcPct val="9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Enhances problem-solving and critical-thinking skills</a:t>
            </a:r>
          </a:p>
          <a:p>
            <a:pPr marL="79375" marR="66040" indent="-228600">
              <a:lnSpc>
                <a:spcPct val="9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79375" marR="66040" indent="-228600">
              <a:lnSpc>
                <a:spcPct val="9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Provides hands-on STEM learning experiences</a:t>
            </a:r>
          </a:p>
          <a:p>
            <a:pPr marL="79375" marR="66040" indent="-228600">
              <a:lnSpc>
                <a:spcPct val="9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79375" marR="66040" indent="-228600">
              <a:lnSpc>
                <a:spcPct val="9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Builds leadership and project management skills</a:t>
            </a:r>
          </a:p>
          <a:p>
            <a:pPr marL="79375" marR="66040" indent="-228600">
              <a:lnSpc>
                <a:spcPct val="9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79375" marR="66040" indent="-228600">
              <a:lnSpc>
                <a:spcPct val="9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Strengthens community ties and outreach</a:t>
            </a:r>
            <a:endParaRPr lang="en-US" sz="2400" dirty="0"/>
          </a:p>
        </p:txBody>
      </p:sp>
      <p:pic>
        <p:nvPicPr>
          <p:cNvPr id="1026" name="Picture 2" descr="FIRST LEGO League - 'The Beast'">
            <a:extLst>
              <a:ext uri="{FF2B5EF4-FFF2-40B4-BE49-F238E27FC236}">
                <a16:creationId xmlns:a16="http://schemas.microsoft.com/office/drawing/2014/main" id="{61C70C52-0C41-C6F5-A1AF-97C893EDDA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9" r="35081"/>
          <a:stretch/>
        </p:blipFill>
        <p:spPr bwMode="auto">
          <a:xfrm>
            <a:off x="6781800" y="10"/>
            <a:ext cx="542682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203601A-8BE8-4347-BB10-70125DCCF336}"/>
              </a:ext>
            </a:extLst>
          </p:cNvPr>
          <p:cNvSpPr txBox="1">
            <a:spLocks/>
          </p:cNvSpPr>
          <p:nvPr/>
        </p:nvSpPr>
        <p:spPr>
          <a:xfrm>
            <a:off x="457200" y="2209800"/>
            <a:ext cx="5562018" cy="42741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738083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2D05DF-A723-2D84-D360-9FD8F9447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Our Webpage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879EA-A735-E409-49B1-FB5E94667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DEMOLAY10323.com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C4EB29-8503-F7F2-10BD-7F26136511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26" r="9579" b="-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2451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B1BD5-97E6-1643-CD17-1EFFA8CB5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421D3-0EED-A651-866C-8A91CFD77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4E3269-D695-4509-E8B8-B808A4BC6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533" y="0"/>
            <a:ext cx="9410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88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40C0-23DF-8DC6-F790-AE5B802AD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6080B-030B-E2C3-9D87-C57E7873C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6F1B08-3C7C-1156-A521-76638CC7B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87" y="452054"/>
            <a:ext cx="10902426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84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4" name="Rectangle 410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B30D57-9EE3-EA53-1B3D-1B095EA1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600" b="1" dirty="0"/>
              <a:t>Membership  via Robotics</a:t>
            </a:r>
          </a:p>
        </p:txBody>
      </p:sp>
      <p:sp>
        <p:nvSpPr>
          <p:cNvPr id="410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71E5938-58FE-DED3-E8A0-3143AD2A9E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40080" y="2872899"/>
            <a:ext cx="6141720" cy="32109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Invite potential members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Exclusive access to </a:t>
            </a:r>
            <a:r>
              <a:rPr lang="en-US" altLang="en-US" b="1" dirty="0">
                <a:latin typeface="Arial" panose="020B0604020202020204" pitchFamily="34" charset="0"/>
              </a:rPr>
              <a:t>I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nternational Competition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Come for the Robotics Experience – Stay for the DeMolay Journey!!!!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4099" name="Picture 3" descr="Machinery - In-Comm Training enjoys record 199 engineering apprentice recruitment  drive">
            <a:extLst>
              <a:ext uri="{FF2B5EF4-FFF2-40B4-BE49-F238E27FC236}">
                <a16:creationId xmlns:a16="http://schemas.microsoft.com/office/drawing/2014/main" id="{65600A3A-A4C4-4D8B-AC58-0DEED4267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9" r="19010"/>
          <a:stretch/>
        </p:blipFill>
        <p:spPr bwMode="auto">
          <a:xfrm>
            <a:off x="7010400" y="10"/>
            <a:ext cx="518007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231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6" name="Rectangle 717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43A513-D6B0-0A87-1D18-7B51DA324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b="1"/>
              <a:t>Community Engagement and Outreach</a:t>
            </a:r>
          </a:p>
        </p:txBody>
      </p:sp>
      <p:sp>
        <p:nvSpPr>
          <p:cNvPr id="717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04A46EA-EDA5-BB08-9E8F-E36D0AF1DE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40080" y="2872899"/>
            <a:ext cx="5836920" cy="36597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Hosting workshops and demonstrations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Partnering with local schools and organizations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Sharing your journey on social media and local media </a:t>
            </a:r>
          </a:p>
        </p:txBody>
      </p:sp>
      <p:pic>
        <p:nvPicPr>
          <p:cNvPr id="7171" name="Picture 3" descr="Peekskill HS Robotics Team Gears Up to Host Competition this Saturday |  Peekskill, NY Patch">
            <a:extLst>
              <a:ext uri="{FF2B5EF4-FFF2-40B4-BE49-F238E27FC236}">
                <a16:creationId xmlns:a16="http://schemas.microsoft.com/office/drawing/2014/main" id="{EB8E3F11-E2A8-9D2A-5B29-7F6D920B8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10"/>
          <a:stretch/>
        </p:blipFill>
        <p:spPr bwMode="auto">
          <a:xfrm>
            <a:off x="6858000" y="10"/>
            <a:ext cx="533247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713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397</Words>
  <Application>Microsoft Office PowerPoint</Application>
  <PresentationFormat>Widescreen</PresentationFormat>
  <Paragraphs>69</Paragraphs>
  <Slides>19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Eras Light ITC</vt:lpstr>
      <vt:lpstr>Garamond</vt:lpstr>
      <vt:lpstr>Office Theme</vt:lpstr>
      <vt:lpstr>PowerPoint Presentation</vt:lpstr>
      <vt:lpstr>PowerPoint Presentation</vt:lpstr>
      <vt:lpstr>Introductions</vt:lpstr>
      <vt:lpstr>PowerPoint Presentation</vt:lpstr>
      <vt:lpstr>Our Webpage</vt:lpstr>
      <vt:lpstr>PowerPoint Presentation</vt:lpstr>
      <vt:lpstr>PowerPoint Presentation</vt:lpstr>
      <vt:lpstr>Membership  via Robotics</vt:lpstr>
      <vt:lpstr>Community Engagement and Outreach</vt:lpstr>
      <vt:lpstr>Designing and Building Your Robot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Build Dates</vt:lpstr>
      <vt:lpstr>Proposed Build Dates</vt:lpstr>
      <vt:lpstr>This concludes our presentation.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Wormington Drew</dc:creator>
  <cp:lastModifiedBy>Drew Wormington</cp:lastModifiedBy>
  <cp:revision>16</cp:revision>
  <dcterms:created xsi:type="dcterms:W3CDTF">2021-07-16T23:43:41Z</dcterms:created>
  <dcterms:modified xsi:type="dcterms:W3CDTF">2026-02-03T01:06:56Z</dcterms:modified>
</cp:coreProperties>
</file>